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2" r:id="rId1"/>
    <p:sldMasterId id="2147483787" r:id="rId2"/>
  </p:sldMasterIdLst>
  <p:notesMasterIdLst>
    <p:notesMasterId r:id="rId14"/>
  </p:notesMasterIdLst>
  <p:handoutMasterIdLst>
    <p:handoutMasterId r:id="rId15"/>
  </p:handoutMasterIdLst>
  <p:sldIdLst>
    <p:sldId id="798" r:id="rId3"/>
    <p:sldId id="799" r:id="rId4"/>
    <p:sldId id="800" r:id="rId5"/>
    <p:sldId id="329" r:id="rId6"/>
    <p:sldId id="802" r:id="rId7"/>
    <p:sldId id="801" r:id="rId8"/>
    <p:sldId id="803" r:id="rId9"/>
    <p:sldId id="333" r:id="rId10"/>
    <p:sldId id="334" r:id="rId11"/>
    <p:sldId id="335" r:id="rId12"/>
    <p:sldId id="336" r:id="rId13"/>
  </p:sldIdLst>
  <p:sldSz cx="9144000" cy="5143500" type="screen16x9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0">
          <p15:clr>
            <a:srgbClr val="A4A3A4"/>
          </p15:clr>
        </p15:guide>
        <p15:guide id="2" pos="2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ukmann, Angelika" initials="SA" lastIdx="1" clrIdx="0">
    <p:extLst>
      <p:ext uri="{19B8F6BF-5375-455C-9EA6-DF929625EA0E}">
        <p15:presenceInfo xmlns:p15="http://schemas.microsoft.com/office/powerpoint/2012/main" userId="S-1-5-21-1116318960-169062196-1480069825-301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1E3B"/>
    <a:srgbClr val="005374"/>
    <a:srgbClr val="BE1E3C"/>
    <a:srgbClr val="B8DBEA"/>
    <a:srgbClr val="C0C0C0"/>
    <a:srgbClr val="DDDDDD"/>
    <a:srgbClr val="FFCD00"/>
    <a:srgbClr val="FA6E00"/>
    <a:srgbClr val="7CCDE6"/>
    <a:srgbClr val="008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70" autoAdjust="0"/>
    <p:restoredTop sz="91166" autoAdjust="0"/>
  </p:normalViewPr>
  <p:slideViewPr>
    <p:cSldViewPr>
      <p:cViewPr varScale="1">
        <p:scale>
          <a:sx n="144" d="100"/>
          <a:sy n="144" d="100"/>
        </p:scale>
        <p:origin x="869" y="106"/>
      </p:cViewPr>
      <p:guideLst>
        <p:guide orient="horz" pos="500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80"/>
    </p:cViewPr>
  </p:sorterViewPr>
  <p:notesViewPr>
    <p:cSldViewPr>
      <p:cViewPr varScale="1">
        <p:scale>
          <a:sx n="80" d="100"/>
          <a:sy n="80" d="100"/>
        </p:scale>
        <p:origin x="3939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D6C69-72EA-4419-BD19-22861183AC48}" type="datetimeFigureOut">
              <a:rPr lang="de-DE" smtClean="0"/>
              <a:t>19.02.2026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33FDB-87FA-4F6C-9B45-536EE14A24D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9244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2" tIns="47781" rIns="95562" bIns="47781" numCol="1" anchor="t" anchorCtr="0" compatLnSpc="1">
            <a:prstTxWarp prst="textNoShape">
              <a:avLst/>
            </a:prstTxWarp>
          </a:bodyPr>
          <a:lstStyle>
            <a:lvl1pPr defTabSz="955731">
              <a:defRPr sz="1300"/>
            </a:lvl1pPr>
          </a:lstStyle>
          <a:p>
            <a:endParaRPr lang="de-DE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0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2" tIns="47781" rIns="95562" bIns="47781" numCol="1" anchor="t" anchorCtr="0" compatLnSpc="1">
            <a:prstTxWarp prst="textNoShape">
              <a:avLst/>
            </a:prstTxWarp>
          </a:bodyPr>
          <a:lstStyle>
            <a:lvl1pPr algn="r" defTabSz="955731">
              <a:defRPr sz="1300"/>
            </a:lvl1pPr>
          </a:lstStyle>
          <a:p>
            <a:endParaRPr lang="de-DE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4" y="4714653"/>
            <a:ext cx="5438748" cy="446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2" tIns="47781" rIns="95562" bIns="477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2" tIns="47781" rIns="95562" bIns="47781" numCol="1" anchor="b" anchorCtr="0" compatLnSpc="1">
            <a:prstTxWarp prst="textNoShape">
              <a:avLst/>
            </a:prstTxWarp>
          </a:bodyPr>
          <a:lstStyle>
            <a:lvl1pPr defTabSz="955731">
              <a:defRPr sz="1300"/>
            </a:lvl1pPr>
          </a:lstStyle>
          <a:p>
            <a:endParaRPr lang="de-DE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4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2" tIns="47781" rIns="95562" bIns="47781" numCol="1" anchor="b" anchorCtr="0" compatLnSpc="1">
            <a:prstTxWarp prst="textNoShape">
              <a:avLst/>
            </a:prstTxWarp>
          </a:bodyPr>
          <a:lstStyle>
            <a:lvl1pPr algn="r" defTabSz="955731">
              <a:defRPr sz="1300"/>
            </a:lvl1pPr>
          </a:lstStyle>
          <a:p>
            <a:fld id="{E4AA6088-1FF0-4E53-845C-EFEDD1C948F8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52334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7338" y="818751"/>
            <a:ext cx="8583612" cy="2728318"/>
          </a:xfrm>
          <a:prstGeom prst="rect">
            <a:avLst/>
          </a:prstGeom>
        </p:spPr>
      </p:pic>
      <p:sp>
        <p:nvSpPr>
          <p:cNvPr id="8" name="Rectangle 18"/>
          <p:cNvSpPr>
            <a:spLocks noChangeArrowheads="1"/>
          </p:cNvSpPr>
          <p:nvPr userDrawn="1"/>
        </p:nvSpPr>
        <p:spPr bwMode="auto">
          <a:xfrm>
            <a:off x="287338" y="4680000"/>
            <a:ext cx="8583612" cy="21550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31850" y="3267075"/>
            <a:ext cx="7772400" cy="654844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der Präsentation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30263" y="4124326"/>
            <a:ext cx="7747000" cy="250031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Vorname, Nachname der Referentin/des Referenten, Datum</a:t>
            </a:r>
          </a:p>
        </p:txBody>
      </p:sp>
      <p:sp>
        <p:nvSpPr>
          <p:cNvPr id="5" name="Rectangle 17"/>
          <p:cNvSpPr>
            <a:spLocks noChangeArrowheads="1"/>
          </p:cNvSpPr>
          <p:nvPr userDrawn="1"/>
        </p:nvSpPr>
        <p:spPr bwMode="auto">
          <a:xfrm>
            <a:off x="287338" y="3077766"/>
            <a:ext cx="8583612" cy="164425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e-DE"/>
              <a:t>   </a:t>
            </a:r>
          </a:p>
        </p:txBody>
      </p:sp>
      <p:pic>
        <p:nvPicPr>
          <p:cNvPr id="9" name="Picture 13" descr="TUBS_CO_150dpi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6000"/>
            <a:ext cx="2124001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332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ieder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0" y="1"/>
            <a:ext cx="9144000" cy="850106"/>
          </a:xfrm>
          <a:prstGeom prst="rect">
            <a:avLst/>
          </a:prstGeom>
          <a:solidFill>
            <a:schemeClr val="hlink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>
              <a:solidFill>
                <a:schemeClr val="accent2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4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31800" y="1004888"/>
            <a:ext cx="8370888" cy="3467100"/>
          </a:xfrm>
          <a:noFill/>
        </p:spPr>
        <p:txBody>
          <a:bodyPr/>
          <a:lstStyle/>
          <a:p>
            <a:pPr lvl="0">
              <a:buClr>
                <a:srgbClr val="C0C0C0"/>
              </a:buClr>
            </a:pPr>
            <a:r>
              <a:rPr lang="de-DE" sz="2000">
                <a:solidFill>
                  <a:srgbClr val="C0C0C0"/>
                </a:solidFill>
              </a:rPr>
              <a:t>Formatvorlagen des Textmasters bearbeiten</a:t>
            </a:r>
          </a:p>
          <a:p>
            <a:pPr lvl="1">
              <a:buClr>
                <a:srgbClr val="C0C0C0"/>
              </a:buClr>
            </a:pPr>
            <a:r>
              <a:rPr lang="de-DE" sz="2000">
                <a:solidFill>
                  <a:srgbClr val="C0C0C0"/>
                </a:solidFill>
              </a:rPr>
              <a:t>Zweite Ebene</a:t>
            </a:r>
          </a:p>
          <a:p>
            <a:pPr lvl="2">
              <a:buClr>
                <a:srgbClr val="C0C0C0"/>
              </a:buClr>
            </a:pPr>
            <a:r>
              <a:rPr lang="de-DE" sz="2000">
                <a:solidFill>
                  <a:srgbClr val="C0C0C0"/>
                </a:solidFill>
              </a:rPr>
              <a:t>Dritte Ebene</a:t>
            </a:r>
          </a:p>
          <a:p>
            <a:pPr lvl="3">
              <a:buClr>
                <a:srgbClr val="C0C0C0"/>
              </a:buClr>
            </a:pPr>
            <a:r>
              <a:rPr lang="de-DE" sz="2000">
                <a:solidFill>
                  <a:srgbClr val="C0C0C0"/>
                </a:solidFill>
              </a:rPr>
              <a:t>Vierte Ebene</a:t>
            </a:r>
          </a:p>
          <a:p>
            <a:pPr lvl="4">
              <a:buClr>
                <a:srgbClr val="C0C0C0"/>
              </a:buClr>
            </a:pPr>
            <a:r>
              <a:rPr lang="de-DE" sz="2000">
                <a:solidFill>
                  <a:srgbClr val="C0C0C0"/>
                </a:solidFill>
              </a:rPr>
              <a:t>Fünfte Ebene</a:t>
            </a:r>
            <a:endParaRPr lang="de-DE" sz="2000" dirty="0">
              <a:solidFill>
                <a:srgbClr val="C0C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336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216000" y="288000"/>
            <a:ext cx="8712000" cy="428040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/>
              <a:t>   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31850" y="2787774"/>
            <a:ext cx="7772400" cy="873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Zwischentitel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30263" y="3930774"/>
            <a:ext cx="7747000" cy="3333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Untertitel</a:t>
            </a:r>
          </a:p>
        </p:txBody>
      </p:sp>
      <p:pic>
        <p:nvPicPr>
          <p:cNvPr id="13" name="Picture 20" descr="TUBS_CO_70vH_150dpi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436273"/>
            <a:ext cx="1356890" cy="50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9"/>
          <p:cNvSpPr/>
          <p:nvPr userDrawn="1"/>
        </p:nvSpPr>
        <p:spPr>
          <a:xfrm>
            <a:off x="8928000" y="0"/>
            <a:ext cx="216000" cy="51480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1" name="Picture 16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3" b="17163"/>
          <a:stretch/>
        </p:blipFill>
        <p:spPr bwMode="auto">
          <a:xfrm>
            <a:off x="216000" y="288327"/>
            <a:ext cx="8712000" cy="22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824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_1_eigenes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216000" y="288000"/>
            <a:ext cx="8712000" cy="428040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/>
              <a:t>   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31850" y="2787774"/>
            <a:ext cx="7772400" cy="873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Zwischentitel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30263" y="3930774"/>
            <a:ext cx="7747000" cy="3333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Untertitel</a:t>
            </a:r>
          </a:p>
        </p:txBody>
      </p:sp>
      <p:pic>
        <p:nvPicPr>
          <p:cNvPr id="13" name="Picture 20" descr="TUBS_CO_70vH_150dpi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436273"/>
            <a:ext cx="1356890" cy="50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16000" y="288000"/>
            <a:ext cx="8712000" cy="2268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8928000" y="0"/>
            <a:ext cx="216000" cy="51480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7725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216000" y="288000"/>
            <a:ext cx="8712000" cy="4280400"/>
          </a:xfrm>
          <a:prstGeom prst="rect">
            <a:avLst/>
          </a:prstGeom>
          <a:solidFill>
            <a:srgbClr val="FA6E00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/>
              <a:t>   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31850" y="2787774"/>
            <a:ext cx="7772400" cy="873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Zwischentitel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30263" y="3930774"/>
            <a:ext cx="7747000" cy="3333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Untertitel</a:t>
            </a:r>
          </a:p>
        </p:txBody>
      </p:sp>
      <p:pic>
        <p:nvPicPr>
          <p:cNvPr id="13" name="Picture 20" descr="TUBS_CO_70vH_150dpi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436273"/>
            <a:ext cx="1356890" cy="50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9"/>
          <p:cNvSpPr/>
          <p:nvPr userDrawn="1"/>
        </p:nvSpPr>
        <p:spPr>
          <a:xfrm>
            <a:off x="8927999" y="0"/>
            <a:ext cx="216000" cy="51480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Picture 16"/>
          <p:cNvPicPr preferRelativeResize="0">
            <a:picLocks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" b="24901"/>
          <a:stretch/>
        </p:blipFill>
        <p:spPr bwMode="auto">
          <a:xfrm>
            <a:off x="216000" y="288327"/>
            <a:ext cx="8712000" cy="2268000"/>
          </a:xfrm>
          <a:prstGeom prst="rect">
            <a:avLst/>
          </a:prstGeom>
          <a:solidFill>
            <a:srgbClr val="FFDC4D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5451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_2_eigenes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216000" y="288000"/>
            <a:ext cx="8712000" cy="4280400"/>
          </a:xfrm>
          <a:prstGeom prst="rect">
            <a:avLst/>
          </a:prstGeom>
          <a:solidFill>
            <a:srgbClr val="FA6E00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de-DE"/>
              <a:t>   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31850" y="2787774"/>
            <a:ext cx="7772400" cy="873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Zwischentitel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30263" y="3930774"/>
            <a:ext cx="7747000" cy="3333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Untertitel</a:t>
            </a:r>
          </a:p>
        </p:txBody>
      </p:sp>
      <p:pic>
        <p:nvPicPr>
          <p:cNvPr id="13" name="Picture 20" descr="TUBS_CO_70vH_150dpi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436273"/>
            <a:ext cx="1356890" cy="50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16000" y="288000"/>
            <a:ext cx="8712000" cy="2268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8927999" y="0"/>
            <a:ext cx="216000" cy="514800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566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Zwischentitel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665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9144000" cy="771525"/>
          </a:xfrm>
          <a:custGeom>
            <a:avLst/>
            <a:gdLst/>
            <a:ahLst/>
            <a:cxnLst/>
            <a:rect l="l" t="t" r="r" b="b"/>
            <a:pathLst>
              <a:path w="9144000" h="771525">
                <a:moveTo>
                  <a:pt x="9144000" y="0"/>
                </a:moveTo>
                <a:lnTo>
                  <a:pt x="0" y="0"/>
                </a:lnTo>
                <a:lnTo>
                  <a:pt x="0" y="771144"/>
                </a:lnTo>
                <a:lnTo>
                  <a:pt x="9144000" y="771144"/>
                </a:lnTo>
                <a:lnTo>
                  <a:pt x="9144000" y="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7" name="bg object 17"/>
          <p:cNvSpPr/>
          <p:nvPr/>
        </p:nvSpPr>
        <p:spPr>
          <a:xfrm>
            <a:off x="0" y="4561332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144">
            <a:solidFill>
              <a:srgbClr val="BD1E3B"/>
            </a:solidFill>
          </a:ln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4436364"/>
            <a:ext cx="1356359" cy="50292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09191" y="4600091"/>
            <a:ext cx="3620009" cy="123111"/>
          </a:xfrm>
          <a:prstGeom prst="rect">
            <a:avLst/>
          </a:prstGeom>
        </p:spPr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/>
              <a:t>29.07.2025 | Einwerbung von Drittmitteln | Forschungsservice | Folie </a:t>
            </a:r>
            <a:fld id="{642DFB55-B4E7-453C-BEBE-394F3A8A2177}" type="slidenum">
              <a:rPr lang="de-DE" smtClean="0"/>
              <a:pPr algn="l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de-DE" dirty="0">
                <a:solidFill>
                  <a:srgbClr val="FF0000"/>
                </a:solidFill>
              </a:rPr>
              <a:t> 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41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900000"/>
            <a:ext cx="8375650" cy="3456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7418687-E8FA-44A9-9EF8-956BC9CFC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8657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900000"/>
            <a:ext cx="4032000" cy="3420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0"/>
          </p:nvPr>
        </p:nvSpPr>
        <p:spPr>
          <a:xfrm>
            <a:off x="4860032" y="900000"/>
            <a:ext cx="4032000" cy="3420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7799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205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83344"/>
            <a:ext cx="8375650" cy="53101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431800" y="900000"/>
            <a:ext cx="8375650" cy="3456000"/>
          </a:xfrm>
        </p:spPr>
        <p:txBody>
          <a:bodyPr/>
          <a:lstStyle/>
          <a:p>
            <a:r>
              <a:rPr lang="de-DE"/>
              <a:t>Diagramm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567880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8"/>
          <p:cNvSpPr>
            <a:spLocks noChangeArrowheads="1"/>
          </p:cNvSpPr>
          <p:nvPr userDrawn="1"/>
        </p:nvSpPr>
        <p:spPr bwMode="auto">
          <a:xfrm>
            <a:off x="0" y="0"/>
            <a:ext cx="9144000" cy="647700"/>
          </a:xfrm>
          <a:prstGeom prst="rect">
            <a:avLst/>
          </a:prstGeom>
          <a:solidFill>
            <a:srgbClr val="DDDDDD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>
              <a:solidFill>
                <a:schemeClr val="accent2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900000"/>
            <a:ext cx="8375650" cy="3456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737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8"/>
          <p:cNvSpPr>
            <a:spLocks noChangeArrowheads="1"/>
          </p:cNvSpPr>
          <p:nvPr userDrawn="1"/>
        </p:nvSpPr>
        <p:spPr bwMode="auto">
          <a:xfrm>
            <a:off x="0" y="0"/>
            <a:ext cx="9144000" cy="647700"/>
          </a:xfrm>
          <a:prstGeom prst="rect">
            <a:avLst/>
          </a:prstGeom>
          <a:solidFill>
            <a:srgbClr val="DDDDDD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>
              <a:solidFill>
                <a:schemeClr val="accent2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900000"/>
            <a:ext cx="4032000" cy="3420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0"/>
          </p:nvPr>
        </p:nvSpPr>
        <p:spPr>
          <a:xfrm>
            <a:off x="4860032" y="900000"/>
            <a:ext cx="4032000" cy="3420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957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8"/>
          <p:cNvSpPr>
            <a:spLocks noChangeArrowheads="1"/>
          </p:cNvSpPr>
          <p:nvPr userDrawn="1"/>
        </p:nvSpPr>
        <p:spPr bwMode="auto">
          <a:xfrm>
            <a:off x="0" y="0"/>
            <a:ext cx="9144000" cy="647700"/>
          </a:xfrm>
          <a:prstGeom prst="rect">
            <a:avLst/>
          </a:prstGeom>
          <a:solidFill>
            <a:srgbClr val="DDDDDD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>
              <a:solidFill>
                <a:schemeClr val="accent2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612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1_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8"/>
          <p:cNvSpPr>
            <a:spLocks noChangeArrowheads="1"/>
          </p:cNvSpPr>
          <p:nvPr userDrawn="1"/>
        </p:nvSpPr>
        <p:spPr bwMode="auto">
          <a:xfrm>
            <a:off x="0" y="0"/>
            <a:ext cx="9144000" cy="647700"/>
          </a:xfrm>
          <a:prstGeom prst="rect">
            <a:avLst/>
          </a:prstGeom>
          <a:solidFill>
            <a:srgbClr val="DDDDDD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>
              <a:solidFill>
                <a:schemeClr val="accent2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83344"/>
            <a:ext cx="8375650" cy="53101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431800" y="900000"/>
            <a:ext cx="8375650" cy="3456000"/>
          </a:xfrm>
        </p:spPr>
        <p:txBody>
          <a:bodyPr/>
          <a:lstStyle/>
          <a:p>
            <a:r>
              <a:rPr lang="de-DE"/>
              <a:t>Diagramm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531582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0" y="4561200"/>
            <a:ext cx="9144000" cy="0"/>
          </a:xfrm>
          <a:prstGeom prst="line">
            <a:avLst/>
          </a:prstGeom>
          <a:noFill/>
          <a:ln w="9525">
            <a:solidFill>
              <a:srgbClr val="BE1E3C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83344"/>
            <a:ext cx="8375650" cy="53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900000"/>
            <a:ext cx="8375650" cy="34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1044" name="Picture 20" descr="TUBS_CO_70vH_150dpi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" y="4436273"/>
            <a:ext cx="1356890" cy="50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1421650" y="4605338"/>
            <a:ext cx="747083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hangingPunct="1"/>
            <a:r>
              <a:rPr lang="de-DE" sz="800" dirty="0"/>
              <a:t>19.01.2026 | Vorstellung beim Asta | Seite </a:t>
            </a:r>
            <a:fld id="{BA74B104-1CFD-48D2-8597-38330CCC6C63}" type="slidenum">
              <a:rPr lang="de-DE" sz="800" smtClean="0"/>
              <a:pPr eaLnBrk="1" hangingPunct="1"/>
              <a:t>‹#›</a:t>
            </a:fld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2215386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2pPr>
      <a:lvl3pPr marL="361950" indent="-1698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542925" indent="-17938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4pPr>
      <a:lvl5pPr marL="742950" indent="-1984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1200150" indent="-198438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1657350" indent="-198438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2114550" indent="-198438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2571750" indent="-198438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4"/>
          <p:cNvSpPr/>
          <p:nvPr/>
        </p:nvSpPr>
        <p:spPr>
          <a:xfrm>
            <a:off x="0" y="4561110"/>
            <a:ext cx="9143820" cy="270"/>
          </a:xfrm>
          <a:prstGeom prst="line">
            <a:avLst/>
          </a:prstGeom>
          <a:ln w="9525">
            <a:solidFill>
              <a:srgbClr val="BE1E3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-33480" rIns="67500" bIns="-33480" anchor="t">
            <a:noAutofit/>
          </a:bodyPr>
          <a:lstStyle/>
          <a:p>
            <a:endParaRPr lang="de-DE" sz="1800" b="0" strike="noStrike" spc="-1">
              <a:solidFill>
                <a:srgbClr val="000000"/>
              </a:solidFill>
              <a:latin typeface="Arial"/>
              <a:ea typeface="Arial"/>
            </a:endParaRPr>
          </a:p>
        </p:txBody>
      </p:sp>
      <p:pic>
        <p:nvPicPr>
          <p:cNvPr id="17" name="Picture 20" descr="TUBS_CO_70vH_150dpi"/>
          <p:cNvPicPr/>
          <p:nvPr/>
        </p:nvPicPr>
        <p:blipFill>
          <a:blip r:embed="rId4"/>
          <a:stretch/>
        </p:blipFill>
        <p:spPr>
          <a:xfrm>
            <a:off x="0" y="4436370"/>
            <a:ext cx="1349190" cy="494640"/>
          </a:xfrm>
          <a:prstGeom prst="rect">
            <a:avLst/>
          </a:prstGeom>
          <a:ln w="9525">
            <a:noFill/>
          </a:ln>
        </p:spPr>
      </p:pic>
      <p:sp>
        <p:nvSpPr>
          <p:cNvPr id="18" name="Textfeld 7"/>
          <p:cNvSpPr/>
          <p:nvPr/>
        </p:nvSpPr>
        <p:spPr>
          <a:xfrm>
            <a:off x="1421550" y="4605391"/>
            <a:ext cx="4447710" cy="24711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90">
              <a:lnSpc>
                <a:spcPct val="100000"/>
              </a:lnSpc>
              <a:tabLst>
                <a:tab pos="0" algn="l"/>
              </a:tabLst>
            </a:pPr>
            <a:r>
              <a:rPr lang="de-DE" sz="803" b="0" strike="noStrike" spc="-1">
                <a:solidFill>
                  <a:srgbClr val="000000"/>
                </a:solidFill>
                <a:latin typeface="Arial"/>
                <a:ea typeface="Arial"/>
              </a:rPr>
              <a:t>24.01.2024 | Hochschulentwicklung 2030 | TU Braunschweig | Seite </a:t>
            </a:r>
            <a:fld id="{18489A88-463B-454E-97F9-61842E1807F4}" type="slidenum">
              <a:rPr lang="de-DE" sz="803" b="0" strike="noStrike" spc="-1">
                <a:solidFill>
                  <a:srgbClr val="000000"/>
                </a:solidFill>
                <a:latin typeface="Arial"/>
                <a:ea typeface="Arial"/>
              </a:rPr>
              <a:pPr defTabSz="914490">
                <a:lnSpc>
                  <a:spcPct val="100000"/>
                </a:lnSpc>
                <a:tabLst>
                  <a:tab pos="0" algn="l"/>
                </a:tabLst>
              </a:pPr>
              <a:t>‹#›</a:t>
            </a:fld>
            <a:endParaRPr lang="de-DE" sz="803" b="0" strike="noStrike" spc="-1">
              <a:solidFill>
                <a:srgbClr val="000000"/>
              </a:solidFill>
              <a:latin typeface="Calibri"/>
            </a:endParaRPr>
          </a:p>
          <a:p>
            <a:pPr defTabSz="914490">
              <a:lnSpc>
                <a:spcPct val="100000"/>
              </a:lnSpc>
              <a:tabLst>
                <a:tab pos="0" algn="l"/>
              </a:tabLst>
            </a:pPr>
            <a:endParaRPr lang="de-DE" sz="803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" name="Grafik 1"/>
          <p:cNvPicPr/>
          <p:nvPr/>
        </p:nvPicPr>
        <p:blipFill>
          <a:blip r:embed="rId5"/>
          <a:stretch/>
        </p:blipFill>
        <p:spPr>
          <a:xfrm>
            <a:off x="0" y="0"/>
            <a:ext cx="9143820" cy="5143500"/>
          </a:xfrm>
          <a:prstGeom prst="rect">
            <a:avLst/>
          </a:prstGeom>
          <a:ln w="0">
            <a:noFill/>
          </a:ln>
        </p:spPr>
      </p:pic>
      <p:sp>
        <p:nvSpPr>
          <p:cNvPr id="20" name="Rectangle 17"/>
          <p:cNvSpPr/>
          <p:nvPr/>
        </p:nvSpPr>
        <p:spPr>
          <a:xfrm>
            <a:off x="0" y="3147930"/>
            <a:ext cx="9144000" cy="1339740"/>
          </a:xfrm>
          <a:prstGeom prst="rect">
            <a:avLst/>
          </a:prstGeom>
          <a:solidFill>
            <a:srgbClr val="00537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67500" tIns="33750" rIns="67500" bIns="33750" anchor="ctr">
            <a:noAutofit/>
          </a:bodyPr>
          <a:lstStyle/>
          <a:p>
            <a:pPr algn="ctr" defTabSz="685800">
              <a:lnSpc>
                <a:spcPct val="100000"/>
              </a:lnSpc>
            </a:pPr>
            <a:r>
              <a:rPr lang="de-DE" sz="1800" b="0" strike="noStrike" spc="-1">
                <a:solidFill>
                  <a:schemeClr val="dk1"/>
                </a:solidFill>
                <a:latin typeface="Arial"/>
                <a:ea typeface="Arial"/>
              </a:rPr>
              <a:t>   </a:t>
            </a:r>
            <a:endParaRPr lang="de-DE" sz="1800" b="0" strike="noStrike" spc="-1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21" name="Picture 20" descr="TUBS_CO_70vH_150dpi"/>
          <p:cNvPicPr/>
          <p:nvPr/>
        </p:nvPicPr>
        <p:blipFill>
          <a:blip r:embed="rId4"/>
          <a:stretch/>
        </p:blipFill>
        <p:spPr>
          <a:xfrm>
            <a:off x="0" y="4374270"/>
            <a:ext cx="1349190" cy="494640"/>
          </a:xfrm>
          <a:prstGeom prst="rect">
            <a:avLst/>
          </a:prstGeom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64713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si.bund.de/DE/Themen/Verbraucherinnen-und-Verbraucher/Informationen-und-Empfehlungen/Cyber-Sicherheitsempfehlungen/Accountschutz/Zwei-Faktor-Authentisierung/zwei-faktor-authentisierung_node.htm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Untertitel 7"/>
          <p:cNvSpPr>
            <a:spLocks noGrp="1"/>
          </p:cNvSpPr>
          <p:nvPr>
            <p:ph type="subTitle" idx="1"/>
          </p:nvPr>
        </p:nvSpPr>
        <p:spPr>
          <a:xfrm>
            <a:off x="539552" y="4083918"/>
            <a:ext cx="8037711" cy="535656"/>
          </a:xfrm>
        </p:spPr>
        <p:txBody>
          <a:bodyPr/>
          <a:lstStyle/>
          <a:p>
            <a:r>
              <a:rPr lang="de-DE" dirty="0"/>
              <a:t>Katharina Ziegner und Carolin Thiele, Gauß-IT-Zentrum, Abteilung Netze</a:t>
            </a:r>
          </a:p>
          <a:p>
            <a:endParaRPr lang="de-DE" dirty="0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9552" y="3267075"/>
            <a:ext cx="8064698" cy="654844"/>
          </a:xfrm>
        </p:spPr>
        <p:txBody>
          <a:bodyPr/>
          <a:lstStyle/>
          <a:p>
            <a:r>
              <a:rPr lang="de-DE" sz="2000" dirty="0"/>
              <a:t>Zwei-Faktor-Authentifizierung an der TU Braunschweig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2B1379-D4F9-4AE2-907C-CA11ECC44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123478"/>
            <a:ext cx="8375650" cy="531019"/>
          </a:xfrm>
        </p:spPr>
        <p:txBody>
          <a:bodyPr/>
          <a:lstStyle/>
          <a:p>
            <a:r>
              <a:rPr lang="de-DE" dirty="0"/>
              <a:t>4. </a:t>
            </a:r>
            <a:r>
              <a:rPr lang="de-DE" sz="2200" b="1" strike="noStrike" spc="-1" dirty="0">
                <a:solidFill>
                  <a:schemeClr val="dk1"/>
                </a:solidFill>
                <a:latin typeface="Arial"/>
              </a:rPr>
              <a:t>Welche Systeme werden durch den zweiten Faktor abgesichert?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4B9FC1-BE92-46E8-A604-4F658F0E7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Stand heute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1400" dirty="0"/>
              <a:t>Zentraler VPN-Zugang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1400" dirty="0"/>
              <a:t>Outlook Web Access (OWA)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1400" dirty="0"/>
              <a:t>Web-basiertes Single </a:t>
            </a:r>
            <a:r>
              <a:rPr lang="de-DE" sz="1400" dirty="0" err="1"/>
              <a:t>Sign</a:t>
            </a:r>
            <a:r>
              <a:rPr lang="de-DE" sz="1400" dirty="0"/>
              <a:t> On (Web-SSO)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de-DE" sz="1400" dirty="0"/>
              <a:t>Ca. 25 Dienste (z.B. Infoportal, </a:t>
            </a:r>
            <a:r>
              <a:rPr lang="de-DE" sz="1400" dirty="0" err="1"/>
              <a:t>TUconnect</a:t>
            </a:r>
            <a:r>
              <a:rPr lang="de-DE" sz="1400" dirty="0"/>
              <a:t>, </a:t>
            </a:r>
            <a:r>
              <a:rPr lang="de-DE" sz="1400" dirty="0" err="1"/>
              <a:t>books</a:t>
            </a:r>
            <a:r>
              <a:rPr lang="de-DE" sz="1400" dirty="0"/>
              <a:t>, </a:t>
            </a:r>
            <a:r>
              <a:rPr lang="de-DE" sz="1400" dirty="0" err="1"/>
              <a:t>login</a:t>
            </a:r>
            <a:r>
              <a:rPr lang="de-DE" sz="1400" dirty="0"/>
              <a:t> Website, </a:t>
            </a:r>
            <a:r>
              <a:rPr lang="de-DE" sz="1400" dirty="0" err="1"/>
              <a:t>Webex</a:t>
            </a:r>
            <a:r>
              <a:rPr lang="de-DE" sz="1400" dirty="0"/>
              <a:t>, Cloud, </a:t>
            </a:r>
            <a:r>
              <a:rPr lang="de-DE" sz="1400" dirty="0" err="1"/>
              <a:t>Stud.ip</a:t>
            </a:r>
            <a:r>
              <a:rPr lang="de-DE" sz="1400" dirty="0"/>
              <a:t> etc.)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de-DE" sz="1400" dirty="0"/>
              <a:t>Einmaliges Einloggen am Tag (für ca. 10 Stunden), wenn die Systeme so eingestellt sind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564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159C19-928A-4495-92C1-2C64D5EB5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321750"/>
            <a:ext cx="8375650" cy="4500000"/>
          </a:xfrm>
        </p:spPr>
        <p:txBody>
          <a:bodyPr/>
          <a:lstStyle/>
          <a:p>
            <a:pPr algn="ctr"/>
            <a:endParaRPr lang="de-DE" sz="3200" dirty="0"/>
          </a:p>
          <a:p>
            <a:pPr algn="ctr"/>
            <a:endParaRPr lang="de-DE" sz="3200" dirty="0"/>
          </a:p>
          <a:p>
            <a:pPr algn="ctr"/>
            <a:endParaRPr lang="de-DE" sz="3200" dirty="0"/>
          </a:p>
          <a:p>
            <a:pPr algn="ctr"/>
            <a:r>
              <a:rPr lang="de-DE" sz="3200" dirty="0"/>
              <a:t>Vielen Dank </a:t>
            </a:r>
            <a:r>
              <a:rPr lang="de-DE" sz="3200"/>
              <a:t>für Eure </a:t>
            </a:r>
            <a:r>
              <a:rPr lang="de-DE" sz="3200" dirty="0"/>
              <a:t>Aufmerksamkeit.</a:t>
            </a:r>
          </a:p>
          <a:p>
            <a:pPr algn="ctr"/>
            <a:r>
              <a:rPr lang="de-DE" sz="3200" dirty="0"/>
              <a:t>Fragen?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4986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OpenSymbol"/>
              <a:buAutoNum type="arabicPeriod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Was ist Zwei-Faktor-Authentifizierung (2FA)?</a:t>
            </a: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OpenSymbol"/>
              <a:buAutoNum type="arabicPeriod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Welches Ziel wird dadurch angestrebt?</a:t>
            </a: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OpenSymbol"/>
              <a:buAutoNum type="arabicPeriod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Wie wird der zweite Faktor an der TU Braunschweig erzeugt und angewendet?</a:t>
            </a: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OpenSymbol"/>
              <a:buAutoNum type="arabicPeriod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Welche Systeme werden durch den zweiten Faktor abgesichert?</a:t>
            </a: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OpenSymbol"/>
              <a:buAutoNum type="arabicPeriod"/>
            </a:pPr>
            <a:r>
              <a:rPr lang="de-DE" spc="-1" dirty="0">
                <a:solidFill>
                  <a:schemeClr val="dk1"/>
                </a:solidFill>
                <a:latin typeface="Arial"/>
              </a:rPr>
              <a:t>Wann betrifft 2FA die Studis?</a:t>
            </a:r>
            <a:endParaRPr lang="de-DE" sz="1600" b="0" strike="noStrike" spc="-1" dirty="0">
              <a:solidFill>
                <a:schemeClr val="dk1"/>
              </a:solidFill>
              <a:latin typeface="Arial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5244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83344"/>
            <a:ext cx="8375650" cy="531019"/>
          </a:xfrm>
        </p:spPr>
        <p:txBody>
          <a:bodyPr/>
          <a:lstStyle/>
          <a:p>
            <a:r>
              <a:rPr lang="de-DE" sz="2200" b="1" strike="noStrike" spc="-1" dirty="0">
                <a:solidFill>
                  <a:schemeClr val="dk1"/>
                </a:solidFill>
                <a:latin typeface="Arial"/>
              </a:rPr>
              <a:t> 1. Was ist Zwei-Faktor-Authentifizierung (2FA)?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31800" y="900000"/>
            <a:ext cx="4212208" cy="3456000"/>
          </a:xfrm>
        </p:spPr>
        <p:txBody>
          <a:bodyPr/>
          <a:lstStyle/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2FA / MFA = </a:t>
            </a:r>
            <a:br>
              <a:rPr lang="de-DE" sz="1600" dirty="0"/>
            </a:b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Multifaktor-Authentifizierung</a:t>
            </a: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Zusätzliche Identifizierung zur Passworteingabe beim Einloggen</a:t>
            </a:r>
          </a:p>
          <a:p>
            <a:pPr marL="285840" indent="-2858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Wingdings" charset="2"/>
              <a:buChar char="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Hohes Maß an Sicherheit</a:t>
            </a:r>
          </a:p>
          <a:p>
            <a:pPr indent="0">
              <a:lnSpc>
                <a:spcPct val="100000"/>
              </a:lnSpc>
              <a:spcBef>
                <a:spcPts val="320"/>
              </a:spcBef>
              <a:buNone/>
              <a:tabLst>
                <a:tab pos="0" algn="l"/>
              </a:tabLst>
            </a:pPr>
            <a:endParaRPr lang="de-DE" sz="1600" b="0" strike="noStrike" spc="-1" dirty="0">
              <a:solidFill>
                <a:schemeClr val="dk1"/>
              </a:solidFill>
              <a:latin typeface="Arial"/>
            </a:endParaRPr>
          </a:p>
          <a:p>
            <a:pPr marL="285750" indent="-28575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Faktoren müssen aus verschiedenen Kategorien kommen</a:t>
            </a:r>
          </a:p>
          <a:p>
            <a:pPr marL="476250" lvl="1" indent="-285750">
              <a:spcBef>
                <a:spcPts val="320"/>
              </a:spcBef>
              <a:buClr>
                <a:srgbClr val="000000"/>
              </a:buClr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de-DE" b="0" strike="noStrike" spc="-1" dirty="0">
                <a:solidFill>
                  <a:schemeClr val="dk1"/>
                </a:solidFill>
                <a:latin typeface="Arial"/>
              </a:rPr>
              <a:t>Kombination aus Wissen (z.B. Passwort o. PIN), Biometrie (z.B. Fingerabdruck) oder Besitz (z.B. Chipkarte, TAN-Generator)</a:t>
            </a:r>
          </a:p>
          <a:p>
            <a:endParaRPr lang="de-DE" dirty="0"/>
          </a:p>
        </p:txBody>
      </p:sp>
      <p:pic>
        <p:nvPicPr>
          <p:cNvPr id="8" name="Inhaltsplatzhalter 2">
            <a:extLst>
              <a:ext uri="{FF2B5EF4-FFF2-40B4-BE49-F238E27FC236}">
                <a16:creationId xmlns:a16="http://schemas.microsoft.com/office/drawing/2014/main" id="{95E121A2-B5BF-4773-9A11-0C7DC4AAC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900000"/>
            <a:ext cx="4175548" cy="236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9ACA4C1D-883D-489B-B2A1-3C0954CDDE0D}"/>
              </a:ext>
            </a:extLst>
          </p:cNvPr>
          <p:cNvSpPr txBox="1"/>
          <p:nvPr/>
        </p:nvSpPr>
        <p:spPr>
          <a:xfrm>
            <a:off x="4571967" y="3368680"/>
            <a:ext cx="36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Quelle: </a:t>
            </a:r>
            <a:r>
              <a:rPr lang="de-DE" sz="600" dirty="0">
                <a:hlinkClick r:id="rId3"/>
              </a:rPr>
              <a:t>https://www.bsi.bund.de/DE/Themen/Verbraucherinnen-und-Verbraucher/Informationen-und-Empfehlungen/Cyber-Sicherheitsempfehlungen/Accountschutz/Zwei-Faktor-Authentisierung/zwei-faktor-authentisierung_node.html</a:t>
            </a:r>
            <a:r>
              <a:rPr lang="de-DE" sz="6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138630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</a:t>
            </a:r>
            <a:r>
              <a:rPr lang="de-DE" sz="2200" b="1" strike="noStrike" spc="-1" dirty="0">
                <a:solidFill>
                  <a:schemeClr val="dk1"/>
                </a:solidFill>
                <a:latin typeface="Arial"/>
              </a:rPr>
              <a:t>Welches Ziel wird dadurch angestrebt?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Auslöser für die Implementierung</a:t>
            </a:r>
          </a:p>
          <a:p>
            <a:pPr marL="533580" lvl="1" indent="-343080">
              <a:spcBef>
                <a:spcPts val="281"/>
              </a:spcBef>
              <a:buClr>
                <a:srgbClr val="000000"/>
              </a:buClr>
              <a:buFont typeface="Arial"/>
              <a:buChar char="•"/>
            </a:pPr>
            <a:r>
              <a:rPr lang="de-DE" sz="1400" b="0" strike="noStrike" spc="-1" dirty="0">
                <a:solidFill>
                  <a:schemeClr val="dk1"/>
                </a:solidFill>
                <a:latin typeface="Arial"/>
              </a:rPr>
              <a:t>Beobachteter Missbrauch des zentralen E-Mail-Systems zur Versendung von Phishing und SPAM </a:t>
            </a:r>
          </a:p>
          <a:p>
            <a:pPr marL="533580" lvl="1" indent="-343080">
              <a:spcBef>
                <a:spcPts val="281"/>
              </a:spcBef>
              <a:buClr>
                <a:srgbClr val="000000"/>
              </a:buClr>
              <a:buFont typeface="Arial"/>
              <a:buChar char="•"/>
            </a:pPr>
            <a:r>
              <a:rPr lang="de-DE" sz="1400" b="0" strike="noStrike" spc="-1" dirty="0">
                <a:solidFill>
                  <a:schemeClr val="dk1"/>
                </a:solidFill>
                <a:latin typeface="Arial"/>
              </a:rPr>
              <a:t>Verwendung von Zugängen für Online-Betrug </a:t>
            </a:r>
          </a:p>
          <a:p>
            <a:pPr marL="533580" lvl="1" indent="-343080">
              <a:spcBef>
                <a:spcPts val="281"/>
              </a:spcBef>
              <a:buClr>
                <a:srgbClr val="000000"/>
              </a:buClr>
              <a:buFont typeface="Arial"/>
              <a:buChar char="•"/>
            </a:pPr>
            <a:r>
              <a:rPr lang="de-DE" sz="1400" b="0" strike="noStrike" spc="-1" dirty="0">
                <a:solidFill>
                  <a:schemeClr val="dk1"/>
                </a:solidFill>
                <a:latin typeface="Arial"/>
              </a:rPr>
              <a:t>Abfluss von Informationen aus Filesystemen und Datenbanken </a:t>
            </a: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Präsidiumsbeschluss 2FA einzuführen</a:t>
            </a: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Ziel</a:t>
            </a:r>
          </a:p>
          <a:p>
            <a:pPr marL="361800" lvl="2" indent="-169920">
              <a:lnSpc>
                <a:spcPct val="100000"/>
              </a:lnSpc>
              <a:spcBef>
                <a:spcPts val="281"/>
              </a:spcBef>
              <a:buClr>
                <a:srgbClr val="000000"/>
              </a:buClr>
              <a:buFont typeface="Arial"/>
              <a:buChar char="•"/>
            </a:pPr>
            <a:r>
              <a:rPr lang="de-DE" sz="1400" b="0" strike="noStrike" spc="-1" dirty="0">
                <a:solidFill>
                  <a:schemeClr val="dk1"/>
                </a:solidFill>
                <a:latin typeface="Arial"/>
              </a:rPr>
              <a:t>Unbefugten Zugriff auf Benutzerkonten zu erschweren</a:t>
            </a:r>
          </a:p>
          <a:p>
            <a:pPr marL="361800" lvl="2" indent="-169920">
              <a:spcBef>
                <a:spcPts val="281"/>
              </a:spcBef>
              <a:buClr>
                <a:srgbClr val="000000"/>
              </a:buClr>
              <a:buFont typeface="Arial"/>
              <a:buChar char="•"/>
            </a:pPr>
            <a:r>
              <a:rPr lang="de-DE" sz="1400" spc="-1" dirty="0">
                <a:solidFill>
                  <a:schemeClr val="dk1"/>
                </a:solidFill>
                <a:latin typeface="Arial"/>
              </a:rPr>
              <a:t>Sicherheit der IT-Infrastruktur erhöhen </a:t>
            </a:r>
          </a:p>
          <a:p>
            <a:pPr marL="343080" lvl="2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Durch 2FA wird ein zusätzliches Sicherheitselement eingefügt (neben dem Passwort)</a:t>
            </a:r>
            <a:endParaRPr lang="de-DE" sz="1400" b="0" strike="noStrike" spc="-1" dirty="0">
              <a:solidFill>
                <a:schemeClr val="dk1"/>
              </a:solidFill>
              <a:latin typeface="Arial"/>
            </a:endParaRPr>
          </a:p>
          <a:p>
            <a:pPr marL="181080" indent="0">
              <a:lnSpc>
                <a:spcPct val="100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de-DE" sz="1600" b="0" strike="noStrike" spc="-1" dirty="0">
                <a:solidFill>
                  <a:schemeClr val="dk1"/>
                </a:solidFill>
                <a:latin typeface="Wingdings"/>
              </a:rPr>
              <a:t></a:t>
            </a: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 Schutz der IT-Systeme der TU BS verbessern und so die Vertraulichkeit, Integrität und Verfügbarkeit von Daten weiter erhöhen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55634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123478"/>
            <a:ext cx="8375650" cy="531019"/>
          </a:xfrm>
        </p:spPr>
        <p:txBody>
          <a:bodyPr/>
          <a:lstStyle/>
          <a:p>
            <a:r>
              <a:rPr lang="de-DE" dirty="0"/>
              <a:t>3. Wie wird der zweite Faktor an der TU Braunschweig erzeugt und angewendet?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2 Möglichkeiten für den zweiten Faktor: Mobiles Endgerät (Duo App) oder Desktop Anwendung</a:t>
            </a: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Mobiles Endgerät</a:t>
            </a:r>
          </a:p>
          <a:p>
            <a:pPr marL="361800" lvl="2" indent="-16992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Voraussetzung: Internet/mobile Daten auch im Ausland</a:t>
            </a:r>
          </a:p>
          <a:p>
            <a:pPr marL="542880" lvl="3" indent="-1792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500" b="0" strike="noStrike" spc="-1" dirty="0">
                <a:solidFill>
                  <a:schemeClr val="dk1"/>
                </a:solidFill>
                <a:latin typeface="Arial"/>
              </a:rPr>
              <a:t>Einmalige Freischaltung des mobilen Endgerätes</a:t>
            </a:r>
          </a:p>
          <a:p>
            <a:pPr marL="542880" lvl="3" indent="-17928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500" b="0" strike="noStrike" spc="-1" dirty="0">
                <a:solidFill>
                  <a:schemeClr val="dk1"/>
                </a:solidFill>
                <a:latin typeface="Arial"/>
              </a:rPr>
              <a:t>Anmeldung mit der Duo App</a:t>
            </a:r>
          </a:p>
          <a:p>
            <a:pPr marL="743040" lvl="4" indent="-198360">
              <a:lnSpc>
                <a:spcPct val="100000"/>
              </a:lnSpc>
              <a:spcBef>
                <a:spcPts val="281"/>
              </a:spcBef>
              <a:buClr>
                <a:srgbClr val="000000"/>
              </a:buClr>
              <a:buFont typeface="Arial"/>
              <a:buChar char="•"/>
            </a:pPr>
            <a:r>
              <a:rPr lang="de-DE" sz="1400" b="0" strike="noStrike" spc="-1" dirty="0">
                <a:solidFill>
                  <a:schemeClr val="dk1"/>
                </a:solidFill>
                <a:latin typeface="Arial"/>
              </a:rPr>
              <a:t>Anmeldung im System wie gewohnt</a:t>
            </a:r>
          </a:p>
          <a:p>
            <a:pPr marL="743040" lvl="4" indent="-198360">
              <a:lnSpc>
                <a:spcPct val="100000"/>
              </a:lnSpc>
              <a:spcBef>
                <a:spcPts val="281"/>
              </a:spcBef>
              <a:buClr>
                <a:srgbClr val="000000"/>
              </a:buClr>
              <a:buFont typeface="Arial"/>
              <a:buChar char="•"/>
            </a:pPr>
            <a:r>
              <a:rPr lang="de-DE" sz="1400" b="0" strike="noStrike" spc="-1" dirty="0">
                <a:solidFill>
                  <a:schemeClr val="dk1"/>
                </a:solidFill>
                <a:latin typeface="Arial"/>
              </a:rPr>
              <a:t>Zusätzlich Bestätigung in der App und Eingabe des Codes</a:t>
            </a:r>
          </a:p>
          <a:p>
            <a:pPr marL="743040" lvl="4" indent="-19836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Wingdings" charset="2"/>
              <a:buChar char="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 Anmeldung im System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6221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123478"/>
            <a:ext cx="8375650" cy="531019"/>
          </a:xfrm>
        </p:spPr>
        <p:txBody>
          <a:bodyPr/>
          <a:lstStyle/>
          <a:p>
            <a:r>
              <a:rPr lang="de-DE" dirty="0"/>
              <a:t>3. Wie wird der zweite Faktor an der TU Braunschweig erzeugt und angewendet?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Selbstständiges Freischalten über BDD</a:t>
            </a:r>
          </a:p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983DEFE-A166-48F1-939A-38A5A2D85F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347614"/>
            <a:ext cx="4464496" cy="264339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7AAFB5A-3A68-4983-9D3C-470BE5B0F2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0" t="24092" r="12743"/>
          <a:stretch/>
        </p:blipFill>
        <p:spPr>
          <a:xfrm>
            <a:off x="4896296" y="1347614"/>
            <a:ext cx="3960441" cy="264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20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123478"/>
            <a:ext cx="8375650" cy="531019"/>
          </a:xfrm>
        </p:spPr>
        <p:txBody>
          <a:bodyPr/>
          <a:lstStyle/>
          <a:p>
            <a:r>
              <a:rPr lang="de-DE" dirty="0"/>
              <a:t>3. Wie wird der zweite Faktor an der TU Braunschweig erzeugt und angewendet?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Mobiles Endgerät Einrichtung</a:t>
            </a:r>
          </a:p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767264E-EE3D-43A1-91B1-545F9BC245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131590"/>
            <a:ext cx="1933784" cy="326068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F96336B-58A1-46FE-843E-076839FE34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127" y="1133937"/>
            <a:ext cx="1496640" cy="319275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24F0EA5-1029-483C-BA51-47F982FED7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03" y="1133334"/>
            <a:ext cx="2031976" cy="327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59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123478"/>
            <a:ext cx="8375650" cy="531019"/>
          </a:xfrm>
        </p:spPr>
        <p:txBody>
          <a:bodyPr/>
          <a:lstStyle/>
          <a:p>
            <a:r>
              <a:rPr lang="de-DE" dirty="0"/>
              <a:t>3. Wie wird der zweite Faktor an der TU Braunschweig erzeugt und angewendet?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de-DE" dirty="0">
                <a:ea typeface="+mn-ea"/>
                <a:cs typeface="+mn-cs"/>
                <a:sym typeface="Wingdings" panose="05000000000000000000" pitchFamily="2" charset="2"/>
              </a:rPr>
              <a:t>Zweite Möglichkeit</a:t>
            </a:r>
          </a:p>
          <a:p>
            <a:pPr marL="466725" lvl="3" indent="-285750">
              <a:buFont typeface="Arial" panose="020B0604020202020204" pitchFamily="34" charset="0"/>
              <a:buChar char="•"/>
            </a:pPr>
            <a:r>
              <a:rPr lang="de-DE" dirty="0">
                <a:ea typeface="+mn-ea"/>
                <a:cs typeface="+mn-cs"/>
                <a:sym typeface="Wingdings" panose="05000000000000000000" pitchFamily="2" charset="2"/>
              </a:rPr>
              <a:t>Duo Desktop Anwendung</a:t>
            </a:r>
          </a:p>
          <a:p>
            <a:pPr marL="666750" lvl="4" indent="-285750">
              <a:buFont typeface="Arial" panose="020B0604020202020204" pitchFamily="34" charset="0"/>
              <a:buChar char="•"/>
            </a:pPr>
            <a:r>
              <a:rPr lang="de-DE" dirty="0">
                <a:ea typeface="+mn-ea"/>
                <a:cs typeface="+mn-cs"/>
                <a:sym typeface="Wingdings" panose="05000000000000000000" pitchFamily="2" charset="2"/>
              </a:rPr>
              <a:t>Muss heruntergeladen werden und einmal eingerichtet werden</a:t>
            </a:r>
          </a:p>
          <a:p>
            <a:pPr marL="666750" lvl="4" indent="-285750">
              <a:buFont typeface="Arial" panose="020B0604020202020204" pitchFamily="34" charset="0"/>
              <a:buChar char="•"/>
            </a:pPr>
            <a:r>
              <a:rPr lang="de-DE" dirty="0">
                <a:ea typeface="+mn-ea"/>
                <a:cs typeface="+mn-cs"/>
                <a:sym typeface="Wingdings" panose="05000000000000000000" pitchFamily="2" charset="2"/>
              </a:rPr>
              <a:t>Läuft im Hintergrund</a:t>
            </a:r>
          </a:p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2A88361-00D9-43E2-A13F-41EBEC4844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3" y="2127629"/>
            <a:ext cx="1397372" cy="225335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3189CF48-254D-47AE-80BC-F0B0DF3B18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152612"/>
            <a:ext cx="1527260" cy="220338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1A2BA25-F791-4E5D-9262-4C1019A96F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522" y="2152612"/>
            <a:ext cx="1466470" cy="220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67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123478"/>
            <a:ext cx="8375650" cy="531019"/>
          </a:xfrm>
        </p:spPr>
        <p:txBody>
          <a:bodyPr/>
          <a:lstStyle/>
          <a:p>
            <a:r>
              <a:rPr lang="de-DE" dirty="0"/>
              <a:t>3. Wie wird der zweite Faktor an der TU Braunschweig erzeugt und angewendet?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840" lvl="2" indent="-2858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Alternative falls beide Möglichkeiten nicht funktionieren</a:t>
            </a:r>
          </a:p>
          <a:p>
            <a:pPr marL="466560" lvl="3" indent="-2858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Duo Token</a:t>
            </a:r>
          </a:p>
          <a:p>
            <a:pPr marL="466560" lvl="3" indent="-2858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pc="-1" dirty="0">
                <a:solidFill>
                  <a:schemeClr val="dk1"/>
                </a:solidFill>
                <a:latin typeface="Arial"/>
              </a:rPr>
              <a:t>Wird ca. 20€ für Studierende kosten</a:t>
            </a:r>
            <a:endParaRPr lang="de-DE" sz="1600" b="0" strike="noStrike" spc="-1" dirty="0">
              <a:solidFill>
                <a:schemeClr val="dk1"/>
              </a:solidFill>
              <a:latin typeface="Arial"/>
            </a:endParaRPr>
          </a:p>
          <a:p>
            <a:pPr marL="285840" lvl="2" indent="-2858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Verwendung von anderen Token möglich (aber keine technische Unterstützung von unserer Seite möglich)</a:t>
            </a:r>
          </a:p>
          <a:p>
            <a:pPr marL="285840" lvl="2" indent="-2858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Anleitungen in </a:t>
            </a:r>
            <a:r>
              <a:rPr lang="de-DE" sz="1600" b="0" strike="noStrike" spc="-1" dirty="0" err="1">
                <a:solidFill>
                  <a:schemeClr val="dk1"/>
                </a:solidFill>
                <a:latin typeface="Arial"/>
              </a:rPr>
              <a:t>books</a:t>
            </a: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 für Freischaltung und Einrichtung</a:t>
            </a:r>
          </a:p>
          <a:p>
            <a:pPr marL="466560" lvl="3" indent="-2858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Muss in </a:t>
            </a:r>
            <a:r>
              <a:rPr lang="de-DE" sz="1600" b="0" strike="noStrike" spc="-1" dirty="0" err="1">
                <a:solidFill>
                  <a:schemeClr val="dk1"/>
                </a:solidFill>
                <a:latin typeface="Arial"/>
              </a:rPr>
              <a:t>books</a:t>
            </a:r>
            <a:r>
              <a:rPr lang="de-DE" sz="1600" b="0" strike="noStrike" spc="-1" dirty="0">
                <a:solidFill>
                  <a:schemeClr val="dk1"/>
                </a:solidFill>
                <a:latin typeface="Arial"/>
              </a:rPr>
              <a:t> eingeloggt sein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805992"/>
      </p:ext>
    </p:extLst>
  </p:cSld>
  <p:clrMapOvr>
    <a:masterClrMapping/>
  </p:clrMapOvr>
</p:sld>
</file>

<file path=ppt/theme/theme1.xml><?xml version="1.0" encoding="utf-8"?>
<a:theme xmlns:a="http://schemas.openxmlformats.org/drawingml/2006/main" name="1_TUBraunschweig_PPT2007_Folienpool_16_9">
  <a:themeElements>
    <a:clrScheme name="TU Braunschweig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BE1E3C"/>
      </a:accent1>
      <a:accent2>
        <a:srgbClr val="4DA6CB"/>
      </a:accent2>
      <a:accent3>
        <a:srgbClr val="ADBF4D"/>
      </a:accent3>
      <a:accent4>
        <a:srgbClr val="FA6E00"/>
      </a:accent4>
      <a:accent5>
        <a:srgbClr val="407E97"/>
      </a:accent5>
      <a:accent6>
        <a:srgbClr val="984098"/>
      </a:accent6>
      <a:hlink>
        <a:srgbClr val="BE1E3C"/>
      </a:hlink>
      <a:folHlink>
        <a:srgbClr val="76005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tlCol="0" anchor="ctr"/>
      <a:lstStyle>
        <a:defPPr algn="ctr">
          <a:defRPr dirty="0" smtClean="0"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TU Braunschweig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BE1E3C"/>
        </a:accent1>
        <a:accent2>
          <a:srgbClr val="4DA6CB"/>
        </a:accent2>
        <a:accent3>
          <a:srgbClr val="ADBF4D"/>
        </a:accent3>
        <a:accent4>
          <a:srgbClr val="FA6E00"/>
        </a:accent4>
        <a:accent5>
          <a:srgbClr val="407E97"/>
        </a:accent5>
        <a:accent6>
          <a:srgbClr val="984098"/>
        </a:accent6>
        <a:hlink>
          <a:srgbClr val="BE1E3C"/>
        </a:hlink>
        <a:folHlink>
          <a:srgbClr val="76005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owerPoint-Folienvorlage PLuM 16-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tandard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prstDash val="solid"/>
        </a:ln>
        <a:ln w="19050" cap="flat" cmpd="sng" algn="ctr">
          <a:prstDash val="solid"/>
        </a:ln>
        <a:ln w="47625" cap="flat" cmpd="dbl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506</Words>
  <Application>Microsoft Office PowerPoint</Application>
  <PresentationFormat>On-screen Show (16:9)</PresentationFormat>
  <Paragraphs>64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OpenSymbol</vt:lpstr>
      <vt:lpstr>Wingdings</vt:lpstr>
      <vt:lpstr>1_TUBraunschweig_PPT2007_Folienpool_16_9</vt:lpstr>
      <vt:lpstr>1_PowerPoint-Folienvorlage PLuM 16-9</vt:lpstr>
      <vt:lpstr>Zwei-Faktor-Authentifizierung an der TU Braunschweig</vt:lpstr>
      <vt:lpstr>Agenda</vt:lpstr>
      <vt:lpstr> 1. Was ist Zwei-Faktor-Authentifizierung (2FA)?</vt:lpstr>
      <vt:lpstr>2. Welches Ziel wird dadurch angestrebt?</vt:lpstr>
      <vt:lpstr>3. Wie wird der zweite Faktor an der TU Braunschweig erzeugt und angewendet?</vt:lpstr>
      <vt:lpstr>3. Wie wird der zweite Faktor an der TU Braunschweig erzeugt und angewendet?</vt:lpstr>
      <vt:lpstr>3. Wie wird der zweite Faktor an der TU Braunschweig erzeugt und angewendet?</vt:lpstr>
      <vt:lpstr>3. Wie wird der zweite Faktor an der TU Braunschweig erzeugt und angewendet?</vt:lpstr>
      <vt:lpstr>3. Wie wird der zweite Faktor an der TU Braunschweig erzeugt und angewendet?</vt:lpstr>
      <vt:lpstr>4. Welche Systeme werden durch den zweiten Faktor abgesichert?</vt:lpstr>
      <vt:lpstr>PowerPoint Presentation</vt:lpstr>
    </vt:vector>
  </TitlesOfParts>
  <Company>TU Braunschweig, Verwaltung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Schnabel, Mirja</dc:creator>
  <cp:lastModifiedBy>Naumann, Lenny</cp:lastModifiedBy>
  <cp:revision>562</cp:revision>
  <cp:lastPrinted>2023-12-14T08:16:50Z</cp:lastPrinted>
  <dcterms:created xsi:type="dcterms:W3CDTF">2022-02-11T13:34:39Z</dcterms:created>
  <dcterms:modified xsi:type="dcterms:W3CDTF">2026-02-19T10:38:24Z</dcterms:modified>
</cp:coreProperties>
</file>